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60" r:id="rId2"/>
    <p:sldId id="256" r:id="rId3"/>
    <p:sldId id="314" r:id="rId4"/>
    <p:sldId id="257" r:id="rId5"/>
    <p:sldId id="258" r:id="rId6"/>
    <p:sldId id="261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19" r:id="rId18"/>
    <p:sldId id="310" r:id="rId19"/>
    <p:sldId id="315" r:id="rId20"/>
    <p:sldId id="311" r:id="rId21"/>
    <p:sldId id="312" r:id="rId22"/>
    <p:sldId id="326" r:id="rId23"/>
    <p:sldId id="325" r:id="rId24"/>
    <p:sldId id="267" r:id="rId25"/>
    <p:sldId id="268" r:id="rId26"/>
    <p:sldId id="318" r:id="rId27"/>
    <p:sldId id="270" r:id="rId28"/>
    <p:sldId id="295" r:id="rId29"/>
    <p:sldId id="320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89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01EFB-A51C-4B70-8B74-2F29CCBDEEEA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068B6-E6F4-4C9A-B6DA-95DAAD871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55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E4CEE-984D-4FE0-B15A-C2D32801A78C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273AC-4A2B-4E93-9569-33D24EA9F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070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54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8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10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71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60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 এ জন্য এ ছবি দেওয়া। </a:t>
            </a:r>
            <a:r>
              <a:rPr lang="bn-BD" baseline="0" dirty="0" err="1" smtClean="0"/>
              <a:t>একজনের</a:t>
            </a:r>
            <a:r>
              <a:rPr lang="bn-BD" baseline="0" dirty="0" smtClean="0"/>
              <a:t> খাতা অন্যের মাধ্যমে মূল্যায়ন করে নেওয়া যেতে পারে। 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A4ABA11-D138-4CC0-BDC2-38F761559712}" type="datetime1">
              <a:rPr lang="en-US" smtClean="0"/>
              <a:t>9/7/2016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96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10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59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97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0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t>9/7/2016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93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পাঠের</a:t>
            </a:r>
            <a:r>
              <a:rPr lang="bn-BD" baseline="0" dirty="0" smtClean="0"/>
              <a:t> শিরোনাম আসার আগে শিক্ষার্থীদের দ্বারা পাঠের শিরোনাম ঘোষণার চেষ্টা করতে হবে। পাঠ শিরোনাম বোর্ডে লিখতে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93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শিখনফল পড়ে নিতে হবে । </a:t>
            </a:r>
            <a:r>
              <a:rPr lang="bn-BD" dirty="0" smtClean="0"/>
              <a:t>সম্মানিত</a:t>
            </a:r>
            <a:r>
              <a:rPr lang="bn-BD" baseline="0" dirty="0" smtClean="0"/>
              <a:t> শিক্ষকমন্ডলী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64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ক্যাপশন</a:t>
            </a:r>
            <a:r>
              <a:rPr lang="bn-BD" baseline="0" dirty="0" smtClean="0"/>
              <a:t> আসার আগে ছবি দেখে উত্তর নেওয়ার  চেষ্টা করতে হবে। </a:t>
            </a:r>
            <a:endParaRPr lang="en-US" sz="1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08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কুরআনের</a:t>
            </a:r>
            <a:r>
              <a:rPr lang="bn-BD" baseline="0" dirty="0" smtClean="0"/>
              <a:t> আয়াত শিক্ষার্থীদের দ্বারা তেলাওয়াত করে নেওয়ার চেষ্টা করতে হবে । পরে শিক্ষক বিশুদ্ধ  করে তেলাওয়াত করবেন।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02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প্রশ্নের উত্তর ছাত্রদের</a:t>
            </a:r>
            <a:r>
              <a:rPr lang="bn-IN" baseline="0" dirty="0" smtClean="0"/>
              <a:t> থেকে নেওয়ার চেষ্টা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04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দ্বারা </a:t>
            </a:r>
            <a:r>
              <a:rPr lang="bn-IN" baseline="0" dirty="0" smtClean="0"/>
              <a:t>তেলাওয়াত </a:t>
            </a:r>
            <a:r>
              <a:rPr lang="bn-BD" baseline="0" dirty="0" smtClean="0"/>
              <a:t>করে নেওয়ার চেষ্টা করতে হবে । পরে শিক্ষক সুন্দর  করে </a:t>
            </a:r>
            <a:r>
              <a:rPr lang="bn-IN" baseline="0" dirty="0" smtClean="0"/>
              <a:t>তেলাওয়াত </a:t>
            </a:r>
            <a:r>
              <a:rPr lang="bn-BD" baseline="0" dirty="0" smtClean="0"/>
              <a:t>করে শুনাবেন।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14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দ্বারা হাদিসটি পাঠ  করে নেওয়ার চেষ্টা করতে হবে । পরে শিক্ষক সুন্দর  করে হাদিসটি পাঠ করে শুনাবেন।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3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1FA3-FF7B-4E58-AD11-9CCE86F20D84}" type="datetime10">
              <a:rPr lang="bn-BD" smtClean="0"/>
              <a:t>বুধবার, 07 সেপ্টেম্বর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7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7B9B-6543-42AB-BE9F-0AEE4A5B1980}" type="datetime10">
              <a:rPr lang="bn-BD" smtClean="0"/>
              <a:t>বুধবার, 07 সেপ্টেম্বর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5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3335-FC5E-4A2A-B73E-17EA6B213B9C}" type="datetime10">
              <a:rPr lang="bn-BD" smtClean="0"/>
              <a:t>বুধবার, 07 সেপ্টেম্বর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2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74351-FD51-4E67-8C85-8ECE1CFCA79F}" type="datetime10">
              <a:rPr lang="bn-BD" smtClean="0"/>
              <a:t>বুধবার, 07 সেপ্টেম্বর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7FE5-16A3-451D-AE47-C63F7E80568D}" type="datetime10">
              <a:rPr lang="bn-BD" smtClean="0"/>
              <a:t>বুধবার, 07 সেপ্টেম্বর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6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6C7-B7CB-4646-9418-56F6CA52D9C5}" type="datetime10">
              <a:rPr lang="bn-BD" smtClean="0"/>
              <a:t>বুধবার, 07 সেপ্টেম্বর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D952-69A0-428B-8C07-43B2066FAD3C}" type="datetime10">
              <a:rPr lang="bn-BD" smtClean="0"/>
              <a:t>বুধবার, 07 সেপ্টেম্বর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5A68-1570-4377-9828-7229E21FE602}" type="datetime10">
              <a:rPr lang="bn-BD" smtClean="0"/>
              <a:t>বুধবার, 07 সেপ্টেম্বর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61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2522" y="6394080"/>
            <a:ext cx="2888974" cy="372161"/>
          </a:xfrm>
          <a:ln w="28575">
            <a:solidFill>
              <a:srgbClr val="00B050"/>
            </a:solidFill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  <a:cs typeface="NikoshBAN" panose="02000000000000000000" pitchFamily="2" charset="0"/>
              </a:defRPr>
            </a:lvl1pPr>
          </a:lstStyle>
          <a:p>
            <a:fld id="{E54FFD7B-8825-402A-BBD0-D3C94D1B8D5F}" type="datetime10">
              <a:rPr lang="bn-BD" smtClean="0"/>
              <a:t>বুধবার, 07 সেপ্টেম্বর 2016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45576" y="6386731"/>
            <a:ext cx="422030" cy="386861"/>
          </a:xfrm>
          <a:ln w="38100">
            <a:solidFill>
              <a:srgbClr val="00B050"/>
            </a:solidFill>
          </a:ln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fld id="{B6C7F854-B571-47C3-B81D-C3C225D692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 userDrawn="1"/>
        </p:nvSpPr>
        <p:spPr>
          <a:xfrm>
            <a:off x="3066760" y="6358595"/>
            <a:ext cx="576775" cy="429066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 userDrawn="1"/>
        </p:nvSpPr>
        <p:spPr>
          <a:xfrm>
            <a:off x="3713872" y="6358596"/>
            <a:ext cx="506437" cy="443132"/>
          </a:xfrm>
          <a:prstGeom prst="actionButtonHom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Action Button: Information 6">
            <a:hlinkClick r:id="" action="ppaction://hlinkshowjump?jump=endshow" highlightClick="1"/>
          </p:cNvPr>
          <p:cNvSpPr/>
          <p:nvPr userDrawn="1"/>
        </p:nvSpPr>
        <p:spPr>
          <a:xfrm>
            <a:off x="4318777" y="6358596"/>
            <a:ext cx="506437" cy="457200"/>
          </a:xfrm>
          <a:prstGeom prst="actionButtonInformation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 userDrawn="1"/>
        </p:nvSpPr>
        <p:spPr>
          <a:xfrm>
            <a:off x="4895564" y="6344530"/>
            <a:ext cx="548640" cy="485334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354" y="-1554"/>
            <a:ext cx="74246" cy="631718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>
            <a:off x="0" y="44323"/>
            <a:ext cx="9137357" cy="6271304"/>
            <a:chOff x="-556065" y="703385"/>
            <a:chExt cx="9137357" cy="5609688"/>
          </a:xfrm>
        </p:grpSpPr>
        <p:cxnSp>
          <p:nvCxnSpPr>
            <p:cNvPr id="11" name="Straight Connector 10"/>
            <p:cNvCxnSpPr/>
            <p:nvPr userDrawn="1"/>
          </p:nvCxnSpPr>
          <p:spPr>
            <a:xfrm flipH="1">
              <a:off x="8525022" y="703385"/>
              <a:ext cx="28136" cy="559894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556065" y="703385"/>
              <a:ext cx="9137357" cy="0"/>
            </a:xfrm>
            <a:prstGeom prst="line">
              <a:avLst/>
            </a:prstGeom>
            <a:ln w="76200">
              <a:solidFill>
                <a:srgbClr val="00B05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-481819" y="6302326"/>
              <a:ext cx="9034976" cy="1074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 userDrawn="1"/>
        </p:nvSpPr>
        <p:spPr>
          <a:xfrm>
            <a:off x="5514554" y="6404316"/>
            <a:ext cx="2994446" cy="3657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ইসলাম, </a:t>
            </a:r>
            <a:r>
              <a:rPr lang="bn-BD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BD" sz="16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 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4" y="123096"/>
            <a:ext cx="1481728" cy="15084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9612" y="4729763"/>
            <a:ext cx="1481728" cy="15084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516843" y="4729763"/>
            <a:ext cx="1481728" cy="15084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14047" y="120498"/>
            <a:ext cx="1481728" cy="150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5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allAtOnce" animBg="1"/>
      <p:bldP spid="16" grpId="1" uiExpand="1" build="allAtOnce" animBg="1"/>
    </p:bldLst>
  </p:timing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8DC8-AAB4-49C2-9DBD-8A68BA9DAD14}" type="datetime10">
              <a:rPr lang="bn-BD" smtClean="0"/>
              <a:t>বুধবার, 07 সেপ্টেম্বর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0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D6C7-43CC-41C8-BAA3-51C11047C9E7}" type="datetime10">
              <a:rPr lang="bn-BD" smtClean="0"/>
              <a:t>বুধবার, 07 সেপ্টেম্বর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7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C8ED4-7BD2-4EC7-81A4-C5066E6F75C1}" type="datetime10">
              <a:rPr lang="bn-BD" smtClean="0"/>
              <a:t>বুধবার, 07 সেপ্টেম্বর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7F854-B571-47C3-B81D-C3C225D6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7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tmp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D:\all%20picture\picture%20power%20point\part%20by%20part%20and%20subject%202015\akhirat\&#2453;&#2494;&#2475;&#2503;&#2480;%20&#2453;&#2476;&#2480;%20&#2438;&#2479;&#2494;&#2476;.mp4" TargetMode="External"/><Relationship Id="rId5" Type="http://schemas.openxmlformats.org/officeDocument/2006/relationships/hyperlink" Target="file:///D:\all%20picture\picture%20power%20point\part%20by%20part%20and%20subject%202015\akhirat\&#2478;&#2497;&#2478;&#2495;&#2472;&#2503;&#2480;%20&#2453;&#2476;&#2480;&#2503;%20&#2474;&#2509;&#2480;&#2486;&#2509;&#2472;.mp4" TargetMode="Externa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বুধবার, 07 সেপ্টেম্বর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792051" y="690900"/>
            <a:ext cx="7747906" cy="5387876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just"/>
            <a:r>
              <a:rPr lang="en-US" sz="2800" dirty="0" err="1"/>
              <a:t>এই</a:t>
            </a:r>
            <a:r>
              <a:rPr lang="en-US" sz="2800" dirty="0"/>
              <a:t> </a:t>
            </a:r>
            <a:r>
              <a:rPr lang="bn-BD" sz="2800" dirty="0"/>
              <a:t>কন্টেন্টটি </a:t>
            </a:r>
            <a:r>
              <a:rPr lang="en-US" sz="2800" dirty="0"/>
              <a:t> </a:t>
            </a:r>
            <a:r>
              <a:rPr lang="en-US" sz="2800" dirty="0" err="1"/>
              <a:t>শ্রে</a:t>
            </a:r>
            <a:r>
              <a:rPr lang="bn-BD" sz="2800" dirty="0"/>
              <a:t>ণি </a:t>
            </a:r>
            <a:r>
              <a:rPr lang="en-US" sz="2800" dirty="0" err="1"/>
              <a:t>কক্ষে</a:t>
            </a:r>
            <a:r>
              <a:rPr lang="en-US" sz="2800" dirty="0"/>
              <a:t> </a:t>
            </a:r>
            <a:r>
              <a:rPr lang="en-US" sz="2800" dirty="0" err="1"/>
              <a:t>উপস্থাপনের</a:t>
            </a:r>
            <a:r>
              <a:rPr lang="en-US" sz="2800" dirty="0"/>
              <a:t> </a:t>
            </a:r>
            <a:r>
              <a:rPr lang="en-US" sz="2800" dirty="0" err="1"/>
              <a:t>সময়</a:t>
            </a:r>
            <a:r>
              <a:rPr lang="en-US" sz="2800" dirty="0"/>
              <a:t> </a:t>
            </a:r>
            <a:r>
              <a:rPr lang="bn-BD" sz="2800" dirty="0"/>
              <a:t>কিছু</a:t>
            </a:r>
            <a:r>
              <a:rPr lang="en-US" sz="2800" dirty="0"/>
              <a:t> </a:t>
            </a:r>
            <a:r>
              <a:rPr lang="bn-BD" sz="2800" dirty="0"/>
              <a:t>নির্দেশনা</a:t>
            </a:r>
            <a:r>
              <a:rPr lang="en-US" sz="2800" dirty="0"/>
              <a:t> </a:t>
            </a:r>
            <a:r>
              <a:rPr lang="bn-BD" sz="2800" dirty="0"/>
              <a:t>প্রয়োজনীয়</a:t>
            </a:r>
            <a:r>
              <a:rPr lang="en-US" sz="2800" dirty="0"/>
              <a:t> </a:t>
            </a:r>
            <a:r>
              <a:rPr lang="en-US" sz="2800" dirty="0" err="1"/>
              <a:t>স্লাইডের</a:t>
            </a:r>
            <a:r>
              <a:rPr lang="en-US" sz="2800" dirty="0"/>
              <a:t> slide</a:t>
            </a:r>
            <a:r>
              <a:rPr lang="bn-BD" sz="2800" dirty="0"/>
              <a:t> </a:t>
            </a:r>
            <a:r>
              <a:rPr lang="en-US" sz="2800" dirty="0"/>
              <a:t>note এ </a:t>
            </a:r>
            <a:r>
              <a:rPr lang="en-US" sz="2800" dirty="0" err="1"/>
              <a:t>সংযোজন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হয়েছে</a:t>
            </a:r>
            <a:r>
              <a:rPr lang="en-US" sz="2800" dirty="0"/>
              <a:t>। </a:t>
            </a:r>
            <a:r>
              <a:rPr lang="en-US" sz="2800" dirty="0" err="1"/>
              <a:t>আশা</a:t>
            </a:r>
            <a:r>
              <a:rPr lang="en-US" sz="2800" dirty="0"/>
              <a:t> </a:t>
            </a:r>
            <a:r>
              <a:rPr lang="en-US" sz="2800" dirty="0" err="1"/>
              <a:t>করি</a:t>
            </a:r>
            <a:r>
              <a:rPr lang="en-US" sz="2800" dirty="0"/>
              <a:t> </a:t>
            </a:r>
            <a:r>
              <a:rPr lang="en-US" sz="2800" dirty="0" err="1"/>
              <a:t>সম্মানিত</a:t>
            </a:r>
            <a:r>
              <a:rPr lang="bn-BD" sz="2800" dirty="0"/>
              <a:t> </a:t>
            </a:r>
            <a:r>
              <a:rPr lang="en-US" sz="2800" dirty="0" err="1"/>
              <a:t>শিক্ষক</a:t>
            </a:r>
            <a:r>
              <a:rPr lang="bn-BD" sz="2800" dirty="0"/>
              <a:t>মণ্ডলী</a:t>
            </a:r>
            <a:r>
              <a:rPr lang="en-US" sz="2800" dirty="0"/>
              <a:t> </a:t>
            </a:r>
            <a:r>
              <a:rPr lang="en-US" sz="2800" dirty="0" err="1"/>
              <a:t>পাঠটি</a:t>
            </a:r>
            <a:r>
              <a:rPr lang="en-US" sz="2800" dirty="0"/>
              <a:t> </a:t>
            </a:r>
            <a:r>
              <a:rPr lang="en-US" sz="2800" dirty="0" err="1"/>
              <a:t>উপস্থাপনের</a:t>
            </a:r>
            <a:r>
              <a:rPr lang="en-US" sz="2800" dirty="0"/>
              <a:t> </a:t>
            </a:r>
            <a:r>
              <a:rPr lang="en-US" sz="2800" dirty="0" err="1"/>
              <a:t>পূর্বে</a:t>
            </a:r>
            <a:r>
              <a:rPr lang="en-US" sz="2800" dirty="0"/>
              <a:t> </a:t>
            </a:r>
            <a:r>
              <a:rPr lang="en-US" sz="2800" dirty="0" err="1"/>
              <a:t>উল্লেখিত</a:t>
            </a:r>
            <a:r>
              <a:rPr lang="en-US" sz="2800" dirty="0"/>
              <a:t> note</a:t>
            </a:r>
            <a:r>
              <a:rPr lang="bn-BD" sz="2800" dirty="0"/>
              <a:t> </a:t>
            </a:r>
            <a:r>
              <a:rPr lang="en-US" sz="2800" dirty="0" err="1"/>
              <a:t>দেখে</a:t>
            </a:r>
            <a:r>
              <a:rPr lang="en-US" sz="2800" dirty="0"/>
              <a:t> </a:t>
            </a:r>
            <a:r>
              <a:rPr lang="bn-BD" sz="2800" dirty="0"/>
              <a:t>নিবেন</a:t>
            </a:r>
            <a:r>
              <a:rPr lang="en-US" sz="2800" dirty="0"/>
              <a:t>।</a:t>
            </a:r>
            <a:r>
              <a:rPr lang="bn-BD" sz="2800" dirty="0"/>
              <a:t> এছাড়াও শিক্ষকমণ্ডলী </a:t>
            </a:r>
            <a:r>
              <a:rPr lang="en-US" sz="2800" dirty="0"/>
              <a:t> </a:t>
            </a:r>
            <a:r>
              <a:rPr lang="bn-BD" sz="2800" dirty="0"/>
              <a:t> প্রয়োজনবোধে তার নিজস্ব কৌশল প্রয়োগ করতে পারবেন ।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চেপে পাঠ উপস্থাপন শুরু করবেন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69701" y="229235"/>
            <a:ext cx="799260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2400" dirty="0"/>
              <a:t>এই স্লাইডটি সম্মানিত শিক্ষকমণ্ডলীর জন্য, বিধায় স্লাইডটি হাইড করে রাখা হয়েছে।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189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বুধবার, 07 সেপ্টেম্বর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0026" y="407795"/>
            <a:ext cx="8815387" cy="6494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rtlCol="0" anchor="ctr" anchorCtr="0">
            <a:no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আখিরাতে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 না করলে কেউ </a:t>
            </a:r>
            <a:r>
              <a:rPr lang="bn-BD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মুমিন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হতে পারবে না।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794" y="5143720"/>
            <a:ext cx="8786812" cy="124301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অর্থঃ ‘আর তাঁরা (মুত্তাকিগণ) আখিরাতের ওপর দৃঢ় বিশ্বাস স্থাপন করে।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(সূরা আল বাকারা, আয়াত ৪)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976" y="1057276"/>
            <a:ext cx="8229600" cy="8286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 </a:t>
            </a:r>
            <a:r>
              <a:rPr lang="bn-BD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মুমিনদের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বলেন-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943" y="5378433"/>
            <a:ext cx="6315075" cy="773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97"/>
          <a:stretch/>
        </p:blipFill>
        <p:spPr>
          <a:xfrm>
            <a:off x="2306472" y="1992573"/>
            <a:ext cx="4167116" cy="302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4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বুধবার, 07 সেপ্টেম্বর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1493" y="1714645"/>
            <a:ext cx="7323819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</a:t>
            </a:r>
            <a:r>
              <a:rPr lang="bn-IN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দুনিয়া </a:t>
            </a:r>
            <a:r>
              <a:rPr lang="bn-IN" sz="4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 আখিরাতের </a:t>
            </a:r>
            <a:r>
              <a:rPr lang="bn-IN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শস্যক্ষেত্র</a:t>
            </a:r>
            <a:r>
              <a:rPr lang="bn-IN" sz="4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08" y="2686058"/>
            <a:ext cx="4089593" cy="2359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977" y="2614621"/>
            <a:ext cx="4287262" cy="2434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983" y="5186337"/>
            <a:ext cx="8307593" cy="67752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 বীজ তেমন ফসল।</a:t>
            </a:r>
            <a:r>
              <a:rPr lang="bn-BD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ভালো বীজে ভালো ফসল</a:t>
            </a:r>
            <a:r>
              <a:rPr lang="bn-IN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0" y="914400"/>
            <a:ext cx="5939121" cy="6715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43188" y="157163"/>
            <a:ext cx="3157537" cy="6400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 হয়ে থাকে-</a:t>
            </a:r>
            <a:endParaRPr lang="en-US" sz="5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3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বুধবার, 07 সেপ্টেম্বর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95341" y="163733"/>
            <a:ext cx="53908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rtlCol="0" anchor="ctr" anchorCtr="0">
            <a:noAutofit/>
          </a:bodyPr>
          <a:lstStyle/>
          <a:p>
            <a:r>
              <a:rPr lang="bn-IN" sz="5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57713" y="1100139"/>
            <a:ext cx="4286249" cy="4957762"/>
            <a:chOff x="4557713" y="1100139"/>
            <a:chExt cx="4286249" cy="4957762"/>
          </a:xfrm>
        </p:grpSpPr>
        <p:sp>
          <p:nvSpPr>
            <p:cNvPr id="5" name="TextBox 4"/>
            <p:cNvSpPr txBox="1"/>
            <p:nvPr/>
          </p:nvSpPr>
          <p:spPr>
            <a:xfrm>
              <a:off x="4557713" y="1100139"/>
              <a:ext cx="4286249" cy="495776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just"/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মানুষকে দুনিয়ার কাজ কর্মের হিসাব দিতে হবে।</a:t>
              </a:r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0587" y="3052256"/>
              <a:ext cx="3986214" cy="278418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42888" y="1128718"/>
            <a:ext cx="4243388" cy="4914898"/>
            <a:chOff x="242888" y="1128718"/>
            <a:chExt cx="4243388" cy="4914898"/>
          </a:xfrm>
        </p:grpSpPr>
        <p:sp>
          <p:nvSpPr>
            <p:cNvPr id="6" name="TextBox 5"/>
            <p:cNvSpPr txBox="1"/>
            <p:nvPr/>
          </p:nvSpPr>
          <p:spPr>
            <a:xfrm>
              <a:off x="242888" y="1128718"/>
              <a:ext cx="4243388" cy="49148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just"/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মানুষকে দুনিয়ার কাজ কর্মের প্রতিদান দেওয়া হবে। </a:t>
              </a:r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201" y="3071813"/>
              <a:ext cx="4146349" cy="2792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80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বুধবার, 07 সেপ্টেম্বর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5341" y="235173"/>
            <a:ext cx="53908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rtlCol="0" anchor="ctr" anchorCtr="0">
            <a:noAutofit/>
          </a:bodyPr>
          <a:lstStyle/>
          <a:p>
            <a:r>
              <a:rPr lang="bn-IN" sz="5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29135" y="1257300"/>
            <a:ext cx="4500561" cy="4443413"/>
            <a:chOff x="4529135" y="1257300"/>
            <a:chExt cx="4500561" cy="4443413"/>
          </a:xfrm>
        </p:grpSpPr>
        <p:sp>
          <p:nvSpPr>
            <p:cNvPr id="4" name="TextBox 3"/>
            <p:cNvSpPr txBox="1"/>
            <p:nvPr/>
          </p:nvSpPr>
          <p:spPr>
            <a:xfrm>
              <a:off x="4529135" y="1257300"/>
              <a:ext cx="4500561" cy="444341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 ব্যক্তি মন্দ কাজ করবে সে আখিরাতে শাস্তি ভোগ করবে।</a:t>
              </a:r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2962" y="2871788"/>
              <a:ext cx="4305300" cy="268433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28584" y="1285877"/>
            <a:ext cx="4329112" cy="4400548"/>
            <a:chOff x="128584" y="1285877"/>
            <a:chExt cx="4329112" cy="4400548"/>
          </a:xfrm>
        </p:grpSpPr>
        <p:sp>
          <p:nvSpPr>
            <p:cNvPr id="5" name="TextBox 4"/>
            <p:cNvSpPr txBox="1"/>
            <p:nvPr/>
          </p:nvSpPr>
          <p:spPr>
            <a:xfrm>
              <a:off x="128584" y="1285877"/>
              <a:ext cx="4329112" cy="44005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 ব্যক্তি ভালো কাজ করবে সে আখিরাতে পুরস্কার লাভ করবে। </a:t>
              </a:r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599" y="2943225"/>
              <a:ext cx="4157663" cy="2628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647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বুধবার, 07 সেপ্টেম্বর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95341" y="235173"/>
            <a:ext cx="53908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rtlCol="0" anchor="ctr" anchorCtr="0">
            <a:noAutofit/>
          </a:bodyPr>
          <a:lstStyle/>
          <a:p>
            <a:r>
              <a:rPr lang="bn-IN" sz="5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00588" y="1314595"/>
            <a:ext cx="4300539" cy="4924756"/>
            <a:chOff x="4700588" y="1314595"/>
            <a:chExt cx="4300539" cy="4924756"/>
          </a:xfrm>
        </p:grpSpPr>
        <p:sp>
          <p:nvSpPr>
            <p:cNvPr id="5" name="TextBox 4"/>
            <p:cNvSpPr txBox="1"/>
            <p:nvPr/>
          </p:nvSpPr>
          <p:spPr>
            <a:xfrm>
              <a:off x="4700588" y="1314595"/>
              <a:ext cx="4300539" cy="477187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just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দুনিয়া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মন্দ কাজ করলে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শাস্তির স্থান  </a:t>
              </a:r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96602" y="5316021"/>
              <a:ext cx="200247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জাহান্নাম</a:t>
              </a:r>
              <a:endParaRPr lang="en-US" sz="54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72038" y="2971801"/>
              <a:ext cx="3943349" cy="242887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85737" y="1328882"/>
            <a:ext cx="4429125" cy="4924757"/>
            <a:chOff x="185737" y="1328882"/>
            <a:chExt cx="4429125" cy="4924757"/>
          </a:xfrm>
        </p:grpSpPr>
        <p:sp>
          <p:nvSpPr>
            <p:cNvPr id="4" name="TextBox 3"/>
            <p:cNvSpPr txBox="1"/>
            <p:nvPr/>
          </p:nvSpPr>
          <p:spPr>
            <a:xfrm>
              <a:off x="185737" y="1328882"/>
              <a:ext cx="4429125" cy="472901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just"/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দুনিয়া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ভালো কাজ করলে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শান্তির স্থান </a:t>
              </a:r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38938" y="5330309"/>
              <a:ext cx="159530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জান্নাত</a:t>
              </a:r>
              <a:endParaRPr lang="en-US" sz="54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074" y="3014663"/>
              <a:ext cx="3914776" cy="23997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956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বুধবার, 07 সেপ্টেম্বর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5341" y="235173"/>
            <a:ext cx="53908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rtlCol="0" anchor="ctr" anchorCtr="0">
            <a:noAutofit/>
          </a:bodyPr>
          <a:lstStyle/>
          <a:p>
            <a:r>
              <a:rPr lang="bn-IN" sz="5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2888" y="1357457"/>
            <a:ext cx="4257675" cy="4443267"/>
            <a:chOff x="242888" y="1357457"/>
            <a:chExt cx="4257675" cy="4443267"/>
          </a:xfrm>
        </p:grpSpPr>
        <p:sp>
          <p:nvSpPr>
            <p:cNvPr id="4" name="TextBox 3"/>
            <p:cNvSpPr txBox="1"/>
            <p:nvPr/>
          </p:nvSpPr>
          <p:spPr>
            <a:xfrm>
              <a:off x="242888" y="1357457"/>
              <a:ext cx="4257675" cy="444326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just"/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 কো</a:t>
              </a:r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মানুষ মৃত্যুবরণ করবে না।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624" y="2971800"/>
              <a:ext cx="3980089" cy="24145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614862" y="1357313"/>
            <a:ext cx="4386263" cy="4443412"/>
            <a:chOff x="4614862" y="1357313"/>
            <a:chExt cx="4386263" cy="4443412"/>
          </a:xfrm>
        </p:grpSpPr>
        <p:sp>
          <p:nvSpPr>
            <p:cNvPr id="5" name="TextBox 4"/>
            <p:cNvSpPr txBox="1"/>
            <p:nvPr/>
          </p:nvSpPr>
          <p:spPr>
            <a:xfrm>
              <a:off x="4614862" y="1357313"/>
              <a:ext cx="4386263" cy="444341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just"/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চিরকাল ধরে </a:t>
              </a:r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শান্তি 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অথবা </a:t>
              </a:r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শাস্তি 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ভোগ করবে।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3449" y="2962275"/>
              <a:ext cx="4219575" cy="2424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635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বুধবার, 07 সেপ্টেম্বর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5341" y="235173"/>
            <a:ext cx="53908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rtlCol="0" anchor="ctr" anchorCtr="0">
            <a:noAutofit/>
          </a:bodyPr>
          <a:lstStyle/>
          <a:p>
            <a:r>
              <a:rPr lang="bn-IN" sz="5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1300162"/>
            <a:ext cx="4171950" cy="4429125"/>
            <a:chOff x="228600" y="1300162"/>
            <a:chExt cx="4171950" cy="4429125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1300162"/>
              <a:ext cx="4171950" cy="442912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just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 বিশ্বাস মানব জীবনকে সুন্দর ও  চরিত্রবান করে তোলে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0" y="3028574"/>
              <a:ext cx="4024313" cy="257371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586288" y="1271590"/>
            <a:ext cx="4386262" cy="4457698"/>
            <a:chOff x="4586288" y="1271590"/>
            <a:chExt cx="4386262" cy="4457698"/>
          </a:xfrm>
        </p:grpSpPr>
        <p:sp>
          <p:nvSpPr>
            <p:cNvPr id="5" name="TextBox 4"/>
            <p:cNvSpPr txBox="1"/>
            <p:nvPr/>
          </p:nvSpPr>
          <p:spPr>
            <a:xfrm>
              <a:off x="4586288" y="1271590"/>
              <a:ext cx="4386262" cy="44576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just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 বিশ্বাসী মানুষ অন্যায়, অত্যাচার, দুর্নীতি, মিথ্যাচার ও </a:t>
              </a:r>
              <a:r>
                <a:rPr lang="bn-BD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অশ্লীল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কাজকর্ম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করতে পারে না।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9420" y="3439938"/>
              <a:ext cx="4168537" cy="2216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172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895600" y="228600"/>
            <a:ext cx="31242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1450" y="4857749"/>
            <a:ext cx="8848725" cy="60220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IN" sz="36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দুনিয়া হলো আখিরাতের শস্যক্ষেত্র</a:t>
            </a:r>
            <a:r>
              <a:rPr lang="bn-IN" sz="36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’-</a:t>
            </a:r>
            <a:r>
              <a:rPr lang="bn-BD" sz="36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উক্তিটি ব্যাখ্যা কর।  </a:t>
            </a:r>
            <a:endParaRPr lang="en-US" sz="3600" dirty="0">
              <a:gradFill>
                <a:gsLst>
                  <a:gs pos="56154">
                    <a:srgbClr val="734827"/>
                  </a:gs>
                  <a:gs pos="94000">
                    <a:srgbClr val="3A6414"/>
                  </a:gs>
                  <a:gs pos="0">
                    <a:srgbClr val="008000"/>
                  </a:gs>
                  <a:gs pos="84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24-Point Star 17"/>
          <p:cNvSpPr/>
          <p:nvPr/>
        </p:nvSpPr>
        <p:spPr>
          <a:xfrm>
            <a:off x="6557111" y="2743200"/>
            <a:ext cx="2077470" cy="1754981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553200" y="1283618"/>
            <a:ext cx="20754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665560"/>
            <a:ext cx="4721035" cy="28326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924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বুধবার, 07 সেপ্টেম্বর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95341" y="120873"/>
            <a:ext cx="5390866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bn-IN" sz="5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আখিরাতের পর্যায় সমূহ </a:t>
            </a:r>
            <a:endParaRPr lang="en-US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1477" y="2110072"/>
            <a:ext cx="4114099" cy="25624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70" y="2020416"/>
            <a:ext cx="3979691" cy="25097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7845" y="1025867"/>
            <a:ext cx="5943600" cy="731520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txBody>
          <a:bodyPr vert="horz"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আখিরাতের প্রথম পর্যায় হলো কবর।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442" y="4645303"/>
            <a:ext cx="8724069" cy="1077218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কবরে তিনটি প্রশ্ন হবে। উত্তর দিতে পারলে শান্তি। উত্তর না দিতে পারলে শাস্তি। 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2232834" y="5004386"/>
            <a:ext cx="26645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দেখি 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116" y="157163"/>
            <a:ext cx="4338722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 কর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ction Button: Movie 7">
            <a:hlinkClick r:id="rId5" action="ppaction://hlinkfile" highlightClick="1"/>
          </p:cNvPr>
          <p:cNvSpPr/>
          <p:nvPr/>
        </p:nvSpPr>
        <p:spPr>
          <a:xfrm>
            <a:off x="1757200" y="1959851"/>
            <a:ext cx="742950" cy="400050"/>
          </a:xfrm>
          <a:prstGeom prst="actionButtonMovi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মুমিন</a:t>
            </a:r>
            <a:endParaRPr lang="en-US" dirty="0"/>
          </a:p>
        </p:txBody>
      </p:sp>
      <p:sp>
        <p:nvSpPr>
          <p:cNvPr id="11" name="Action Button: Movie 10">
            <a:hlinkClick r:id="rId6" action="ppaction://hlinkfile" highlightClick="1"/>
          </p:cNvPr>
          <p:cNvSpPr/>
          <p:nvPr/>
        </p:nvSpPr>
        <p:spPr>
          <a:xfrm>
            <a:off x="6471869" y="2010064"/>
            <a:ext cx="828675" cy="385763"/>
          </a:xfrm>
          <a:prstGeom prst="actionButtonMovi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কাফের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8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2" grpId="0"/>
      <p:bldP spid="15" grpId="0"/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85" y="3900487"/>
            <a:ext cx="3886198" cy="220027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বুধবার, 07 সেপ্টেম্বর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2637" y="1459499"/>
            <a:ext cx="3829173" cy="1246754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কিয়ামত অর্থ-মহাপ্রলয়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066" y="1378248"/>
            <a:ext cx="8983539" cy="150790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কিয়ামত কখন সংঘটিত হবে-এ ব্যাপারে কুরআন ও হাদিসের বর্ণনা সম্বলিত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665" y="335185"/>
            <a:ext cx="8091573" cy="830997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আখিরাতের দ্বিতীয় পর্যায় হলো কিয়ামত ।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262" y="1246538"/>
            <a:ext cx="4030877" cy="21331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1527" y="3114847"/>
            <a:ext cx="3446777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দজ্জালের আগমন ঘটবে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61798" y="3080788"/>
            <a:ext cx="283443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অশ্লীলতা বৃদ্ধি পাবে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451" y="3900487"/>
            <a:ext cx="3933125" cy="22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1998" y="3051567"/>
            <a:ext cx="139803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6600" dirty="0" err="1">
                <a:solidFill>
                  <a:srgbClr val="FF0000"/>
                </a:solidFill>
              </a:rPr>
              <a:t>স্বা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993321" y="3054018"/>
            <a:ext cx="116410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rgbClr val="92D050"/>
                </a:solidFill>
              </a:rPr>
              <a:t>গ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3702" y="3194443"/>
            <a:ext cx="138211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chemeClr val="accent2"/>
                </a:solidFill>
              </a:rPr>
              <a:t>ত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7019334" y="3190770"/>
            <a:ext cx="127631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6600" dirty="0">
                <a:solidFill>
                  <a:srgbClr val="7030A0"/>
                </a:solidFill>
              </a:rPr>
              <a:t>ম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8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2.96296E-6 L 1.66667E-6 -0.07222 " pathEditMode="relative" rAng="0" ptsTypes="AA">
                                      <p:cBhvr>
                                        <p:cTn id="24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2222E-6 -4.44444E-6 L -2.22222E-6 -0.07222 " pathEditMode="relative" rAng="0" ptsTypes="AA">
                                      <p:cBhvr>
                                        <p:cTn id="3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3.7037E-6 L 2.22222E-6 -0.07223 " pathEditMode="relative" rAng="0" ptsTypes="AA">
                                      <p:cBhvr>
                                        <p:cTn id="3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4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বুধবার, 07 সেপ্টেম্বর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645576" y="6386731"/>
            <a:ext cx="422030" cy="386861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C7F854-B571-47C3-B81D-C3C225D692F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5341" y="235173"/>
            <a:ext cx="5390866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bn-IN" sz="5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আখিরাতের পর্যায় সমূহ </a:t>
            </a:r>
            <a:endParaRPr lang="en-US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39752" y="1157287"/>
            <a:ext cx="1389473" cy="5029200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vert="horz" wrap="square" anchor="ctr">
            <a:spAutoFit/>
          </a:bodyPr>
          <a:lstStyle/>
          <a:p>
            <a:pPr algn="just"/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ইসরাফিল (আ) যখন শিংগায় ফু দিবেন তখন কিয়ামত হবে। </a:t>
            </a:r>
            <a:endParaRPr lang="en-GB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68" y="1138247"/>
            <a:ext cx="3685653" cy="2577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878" y="1056635"/>
            <a:ext cx="3664385" cy="2434952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114303" y="3999991"/>
            <a:ext cx="3771898" cy="2139851"/>
          </a:xfrm>
          <a:prstGeom prst="rightArrow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কিয়ামতের ভয়াবহতা সম্পর্কিত </a:t>
            </a:r>
            <a:r>
              <a:rPr lang="bn-IN" sz="3200" b="1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দেখি  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বুধবার, 07 সেপ্টেম্বর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95341" y="235173"/>
            <a:ext cx="5390866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bn-IN" sz="5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আখিরাতের পর্যায় সমূহ </a:t>
            </a:r>
            <a:endParaRPr lang="en-US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59928" y="1116102"/>
            <a:ext cx="1204936" cy="4893647"/>
          </a:xfrm>
          <a:prstGeom prst="rect">
            <a:avLst/>
          </a:prstGeom>
          <a:ln w="38100">
            <a:solidFill>
              <a:srgbClr val="FF0000"/>
            </a:solidFill>
            <a:prstDash val="sysDash"/>
          </a:ln>
        </p:spPr>
        <p:txBody>
          <a:bodyPr vert="horz"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আখিরাতের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পর্যায় হলো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হাশর  । 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90839" y="3562925"/>
            <a:ext cx="3576767" cy="2554545"/>
          </a:xfrm>
          <a:prstGeom prst="rect">
            <a:avLst/>
          </a:prstGeom>
          <a:ln w="38100">
            <a:solidFill>
              <a:srgbClr val="008000"/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হাশর অর্থ-সমাবেশ, ভিড়। ইস্রাফিল (আ:) এর দ্বিতীয় ফুঁক এর ফলে মানুষ হাশরের ময়দানে একত্রিত হবে।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98"/>
          <a:stretch/>
        </p:blipFill>
        <p:spPr>
          <a:xfrm>
            <a:off x="220980" y="1162268"/>
            <a:ext cx="3739487" cy="2027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" y="3286336"/>
            <a:ext cx="3739488" cy="2723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839" y="1066170"/>
            <a:ext cx="3576767" cy="23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4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বুধবার, 07 সেপ্টেম্বর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8839" y="486846"/>
            <a:ext cx="77893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হাশরের</a:t>
            </a:r>
            <a:r>
              <a:rPr lang="bn-BD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ময়দানে সূর্য মাথার অতি </a:t>
            </a:r>
            <a:r>
              <a:rPr lang="bn-BD" sz="4000" b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নিকটে</a:t>
            </a:r>
            <a:r>
              <a:rPr lang="bn-BD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থাকবে।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52703" y="5054053"/>
            <a:ext cx="8361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হাশরের</a:t>
            </a:r>
            <a:r>
              <a:rPr lang="bn-BD" sz="36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ময়দানে মানুষ ঘামের মধ্যে সাঁতার কাটতে </a:t>
            </a:r>
            <a:r>
              <a:rPr lang="bn-BD" sz="3600" b="1" dirty="0" err="1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থকবে</a:t>
            </a:r>
            <a:r>
              <a:rPr lang="bn-BD" sz="36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-77472" y="5084123"/>
            <a:ext cx="9554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হাশরের ময়দানে আরশের ছায়া ব্যতিত অন্য</a:t>
            </a:r>
            <a:r>
              <a:rPr lang="bn-IN" sz="36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ছায়া থাকবে না। 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884" y="1808267"/>
            <a:ext cx="3876222" cy="2582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56" b="21566"/>
          <a:stretch/>
        </p:blipFill>
        <p:spPr>
          <a:xfrm>
            <a:off x="599631" y="1808267"/>
            <a:ext cx="3713683" cy="258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বুধবার, 07 সেপ্টেম্বর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4576" y="472558"/>
            <a:ext cx="7880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হাশরের ময়দানে মানুষের পাপ</a:t>
            </a:r>
            <a:r>
              <a:rPr lang="bn-IN" sz="36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পূণ্যের ওজন করা হবে</a:t>
            </a:r>
            <a:r>
              <a:rPr lang="bn-IN" sz="36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87226" y="5089465"/>
            <a:ext cx="80169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যাদের পূণ্যের পাল্লা ভারী হবে তারা যাবে জান্নাতে</a:t>
            </a:r>
            <a:r>
              <a:rPr lang="bn-IN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587226" y="4162427"/>
            <a:ext cx="8348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যাদের পাপের পাল্লা ভারী হবে তারা যাবে জাহান্নামে</a:t>
            </a:r>
            <a:r>
              <a:rPr lang="bn-IN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38" y="1481669"/>
            <a:ext cx="2969502" cy="24586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790" y="1481668"/>
            <a:ext cx="3359969" cy="244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7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বুধবার, 07 সেপ্টেম্বর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7188" y="4708152"/>
            <a:ext cx="8529637" cy="1385047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 algn="just">
              <a:buFont typeface="Wingdings" pitchFamily="2" charset="2"/>
              <a:buChar char="v"/>
              <a:defRPr/>
            </a:pPr>
            <a:r>
              <a:rPr lang="bn-BD" sz="4000" b="1" dirty="0" smtClean="0">
                <a:solidFill>
                  <a:schemeClr val="tx1"/>
                </a:solidFill>
              </a:rPr>
              <a:t>আখিরাতের স্তরসমূহের একটি ধারাবাহিক তালিকা তৈরি কর </a:t>
            </a:r>
            <a:r>
              <a:rPr lang="bn-IN" sz="4000" b="1" dirty="0" smtClean="0">
                <a:solidFill>
                  <a:schemeClr val="tx1"/>
                </a:solidFill>
              </a:rPr>
              <a:t>।</a:t>
            </a:r>
            <a:endParaRPr lang="en-US" sz="4000" b="1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2965" y="366028"/>
            <a:ext cx="6655692" cy="609600"/>
          </a:xfrm>
          <a:prstGeom prst="rect">
            <a:avLst/>
          </a:prstGeom>
          <a:noFill/>
          <a:ln/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খবে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42360" y="1646432"/>
            <a:ext cx="2125246" cy="794110"/>
          </a:xfrm>
          <a:prstGeom prst="roundRect">
            <a:avLst/>
          </a:prstGeom>
          <a:noFill/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দলীয় কাজ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7113493" y="2945175"/>
            <a:ext cx="1815353" cy="1378857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৭+৫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712" y="1159287"/>
            <a:ext cx="5329237" cy="330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বুধবার, 07 সেপ্টেম্বর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0025" y="3457575"/>
            <a:ext cx="8758238" cy="10058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algn="just">
              <a:buFont typeface="Wingdings" pitchFamily="2" charset="2"/>
              <a:buChar char="v"/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‘‘পৃথিবীর </a:t>
            </a:r>
            <a:r>
              <a:rPr lang="bn-BD" sz="3600" dirty="0" err="1" smtClean="0">
                <a:solidFill>
                  <a:schemeClr val="tx1"/>
                </a:solidFill>
              </a:rPr>
              <a:t>সবকিছুই</a:t>
            </a:r>
            <a:r>
              <a:rPr lang="bn-BD" sz="3600" dirty="0" smtClean="0">
                <a:solidFill>
                  <a:schemeClr val="tx1"/>
                </a:solidFill>
              </a:rPr>
              <a:t> ধ্বংস হয়ে যাবে।’’-এ আয়াত দ্বারা আখিরাতের কোন পর্যায়কে বোঝানো হয়েছে?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70939" y="85772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 smtClean="0">
                <a:solidFill>
                  <a:schemeClr val="tx1"/>
                </a:solidFill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96359" y="1976837"/>
            <a:ext cx="3933329" cy="5937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খ</a:t>
            </a:r>
            <a:r>
              <a:rPr lang="bn-BD" sz="3600" dirty="0" smtClean="0">
                <a:solidFill>
                  <a:schemeClr val="tx1"/>
                </a:solidFill>
              </a:rPr>
              <a:t>। শুরু শেষ দুটোই আছে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47863" y="5226929"/>
            <a:ext cx="2867387" cy="731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ঘ। মী</a:t>
            </a:r>
            <a:r>
              <a:rPr lang="bn-IN" sz="3600" dirty="0" smtClean="0">
                <a:solidFill>
                  <a:schemeClr val="tx1"/>
                </a:solidFill>
              </a:rPr>
              <a:t>যা</a:t>
            </a:r>
            <a:r>
              <a:rPr lang="bn-BD" sz="3600" dirty="0" smtClean="0">
                <a:solidFill>
                  <a:schemeClr val="tx1"/>
                </a:solidFill>
              </a:rPr>
              <a:t>ন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7250" y="2687258"/>
            <a:ext cx="4146150" cy="5840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 গ</a:t>
            </a:r>
            <a:r>
              <a:rPr lang="bn-BD" sz="3600" dirty="0" smtClean="0">
                <a:solidFill>
                  <a:schemeClr val="tx1"/>
                </a:solidFill>
              </a:rPr>
              <a:t>।</a:t>
            </a:r>
            <a:r>
              <a:rPr lang="bn-BD" sz="3600" dirty="0">
                <a:solidFill>
                  <a:schemeClr val="tx1"/>
                </a:solidFill>
              </a:rPr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শেষ আছে </a:t>
            </a:r>
            <a:endParaRPr lang="bn-BD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8675" y="2041995"/>
            <a:ext cx="4160437" cy="5759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</a:rPr>
              <a:t>ক</a:t>
            </a:r>
            <a:r>
              <a:rPr lang="bn-BD" sz="4000" dirty="0" smtClean="0">
                <a:solidFill>
                  <a:schemeClr val="tx1"/>
                </a:solidFill>
              </a:rPr>
              <a:t>। শুরু আছে শেষ নেই  </a:t>
            </a:r>
            <a:endParaRPr lang="bn-BD" sz="4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85814" y="4508906"/>
            <a:ext cx="2314574" cy="64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4000" dirty="0">
                <a:solidFill>
                  <a:schemeClr val="tx1"/>
                </a:solidFill>
              </a:rPr>
              <a:t>ক</a:t>
            </a:r>
            <a:r>
              <a:rPr lang="bn-BD" sz="4000" dirty="0" smtClean="0">
                <a:solidFill>
                  <a:schemeClr val="tx1"/>
                </a:solidFill>
              </a:rPr>
              <a:t>। কবর  </a:t>
            </a:r>
            <a:endParaRPr lang="bn-BD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94084" y="2671264"/>
            <a:ext cx="3878453" cy="5481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</a:rPr>
              <a:t>ঘ</a:t>
            </a:r>
            <a:r>
              <a:rPr lang="bn-BD" sz="3200" dirty="0" smtClean="0">
                <a:solidFill>
                  <a:schemeClr val="tx1"/>
                </a:solidFill>
              </a:rPr>
              <a:t>। শুরু শেষ কোনোটিই নেই 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7326" y="5241216"/>
            <a:ext cx="2317349" cy="6738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 </a:t>
            </a:r>
            <a:r>
              <a:rPr lang="bn-BD" sz="3600" dirty="0">
                <a:solidFill>
                  <a:schemeClr val="tx1"/>
                </a:solidFill>
              </a:rPr>
              <a:t>গ</a:t>
            </a:r>
            <a:r>
              <a:rPr lang="bn-BD" sz="3600" dirty="0" smtClean="0">
                <a:solidFill>
                  <a:schemeClr val="tx1"/>
                </a:solidFill>
              </a:rPr>
              <a:t>। </a:t>
            </a:r>
            <a:r>
              <a:rPr lang="bn-BD" sz="3600" dirty="0" err="1" smtClean="0">
                <a:solidFill>
                  <a:schemeClr val="tx1"/>
                </a:solidFill>
              </a:rPr>
              <a:t>হাশর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7250" y="1070141"/>
            <a:ext cx="5276850" cy="85129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আখিরাতের জীবনের-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25679" y="4511014"/>
            <a:ext cx="2846710" cy="64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</a:rPr>
              <a:t>খ</a:t>
            </a:r>
            <a:r>
              <a:rPr lang="bn-BD" sz="3600" dirty="0" smtClean="0">
                <a:solidFill>
                  <a:schemeClr val="tx1"/>
                </a:solidFill>
              </a:rPr>
              <a:t>। কিয়ামত</a:t>
            </a:r>
            <a:endParaRPr lang="bn-BD" sz="36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5" t="13017" r="4521" b="36654"/>
          <a:stretch/>
        </p:blipFill>
        <p:spPr>
          <a:xfrm>
            <a:off x="1695450" y="0"/>
            <a:ext cx="4696750" cy="81416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8" name="Picture 17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17" b="25881"/>
          <a:stretch/>
        </p:blipFill>
        <p:spPr>
          <a:xfrm>
            <a:off x="1371600" y="-30480"/>
            <a:ext cx="5693194" cy="83343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0110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7" grpId="2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408466" y="124857"/>
            <a:ext cx="4000500" cy="55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25934" y="4705350"/>
            <a:ext cx="2208478" cy="5603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4812" y="4705350"/>
            <a:ext cx="1852129" cy="613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59956" y="4718813"/>
            <a:ext cx="1887516" cy="546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43559" y="4705350"/>
            <a:ext cx="1718853" cy="609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  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5" t="13017" r="4521" b="36654"/>
          <a:stretch/>
        </p:blipFill>
        <p:spPr>
          <a:xfrm>
            <a:off x="1652449" y="-4741"/>
            <a:ext cx="4696750" cy="814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22" name="Picture 21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17" b="25881"/>
          <a:stretch/>
        </p:blipFill>
        <p:spPr>
          <a:xfrm>
            <a:off x="1495341" y="-13484"/>
            <a:ext cx="5693194" cy="833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3" name="Rounded Rectangle 22"/>
          <p:cNvSpPr/>
          <p:nvPr/>
        </p:nvSpPr>
        <p:spPr>
          <a:xfrm>
            <a:off x="290512" y="2238375"/>
            <a:ext cx="2466975" cy="5765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সমাবেশ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433762" y="2219325"/>
            <a:ext cx="2266950" cy="6209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ভী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434138" y="2152650"/>
            <a:ext cx="2224088" cy="668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iii)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চাপ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61950" y="3348037"/>
            <a:ext cx="3921815" cy="6710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0616" y="1040077"/>
            <a:ext cx="76962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v"/>
              <a:defRPr/>
            </a:pPr>
            <a:r>
              <a:rPr lang="bn-BD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হাশর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শব্দের অর্থ হলো-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বুধবার, 07 সেপ্টেম্বর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62000" y="129986"/>
            <a:ext cx="7620000" cy="5334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000" dirty="0" smtClean="0">
                <a:solidFill>
                  <a:schemeClr val="tx1"/>
                </a:solidFill>
                <a:effectLst>
                  <a:glow rad="101600">
                    <a:srgbClr val="00AFEF">
                      <a:alpha val="60000"/>
                    </a:srgbClr>
                  </a:glow>
                </a:effectLst>
              </a:rPr>
              <a:t>আগামীকাল এই প্রশ্নের উত্তর লিখে নিয়ে আসবে</a:t>
            </a:r>
            <a:endParaRPr lang="en-US" sz="4000" dirty="0">
              <a:solidFill>
                <a:schemeClr val="tx1"/>
              </a:solidFill>
              <a:effectLst>
                <a:glow rad="101600">
                  <a:srgbClr val="00AFEF">
                    <a:alpha val="60000"/>
                  </a:srgb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4094" y="4303061"/>
            <a:ext cx="798436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v"/>
              <a:defRPr/>
            </a:pPr>
            <a:r>
              <a:rPr lang="bn-BD" sz="4800" b="1" dirty="0"/>
              <a:t>‘মৃত্যুর পরবর্তী অনন্ত জীবনই হলো </a:t>
            </a:r>
            <a:r>
              <a:rPr lang="bn-BD" sz="4800" b="1" dirty="0" smtClean="0"/>
              <a:t>আখিরাত</a:t>
            </a:r>
            <a:r>
              <a:rPr lang="bn-IN" sz="4800" b="1" smtClean="0"/>
              <a:t>।</a:t>
            </a:r>
            <a:r>
              <a:rPr lang="bn-BD" sz="4800" b="1" smtClean="0"/>
              <a:t>’ </a:t>
            </a:r>
            <a:r>
              <a:rPr lang="bn-BD" sz="4800" b="1" dirty="0"/>
              <a:t>উত্তরের স্বপক্ষে যুক্তি দাও।   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480" y="894671"/>
            <a:ext cx="5971039" cy="317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4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26212"/>
            <a:ext cx="9015412" cy="2514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dirty="0" smtClean="0">
                <a:solidFill>
                  <a:srgbClr val="CCFF99"/>
                </a:solidFill>
              </a:rPr>
              <a:t>আল্লাহ হাফেজ </a:t>
            </a:r>
            <a:endParaRPr lang="en-US" dirty="0">
              <a:solidFill>
                <a:srgbClr val="CC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4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11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>
                <a:latin typeface="NikoshBAN" panose="02000000000000000000" pitchFamily="2" charset="0"/>
              </a:rPr>
              <a:t>বুধবার, 07 সেপ্টেম্বর 2016</a:t>
            </a:fld>
            <a:endParaRPr lang="en-US" dirty="0">
              <a:latin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29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2394" y="-152400"/>
            <a:ext cx="3124200" cy="1161542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994" y="2362200"/>
            <a:ext cx="87630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994" y="3505200"/>
            <a:ext cx="8742406" cy="2431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BD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IN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 জাওহার</a:t>
            </a:r>
            <a:r>
              <a:rPr lang="bn-IN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ইসলামি আদর্শ,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কলেজ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ফরিদপুর।</a:t>
            </a:r>
            <a:endParaRPr lang="bn-BD" sz="4000" dirty="0" smtClean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0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IN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সাখাওয়াৎ হোসেন</a:t>
            </a:r>
            <a:r>
              <a:rPr lang="bn-IN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অধ্যাপক</a:t>
            </a:r>
            <a: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ইসলামি আদর্শ,</a:t>
            </a:r>
            <a: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bn-IN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009142"/>
            <a:ext cx="87630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4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বুধবার, 07 সেপ্টেম্বর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36389" y="159827"/>
            <a:ext cx="2564805" cy="7315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55358" y="1365115"/>
            <a:ext cx="22977" cy="431615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74753" y="1019331"/>
            <a:ext cx="4062335" cy="48867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7239" y="3121064"/>
            <a:ext cx="40848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ইসলাম</a:t>
            </a:r>
          </a:p>
          <a:p>
            <a:pPr algn="ctr"/>
            <a:r>
              <a:rPr lang="bn-BD" sz="20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20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000" b="1" dirty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সোনামুখী উচ্চ বিদ্যালয়</a:t>
            </a: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আক্কেলপুর,জয়পুরহাট।</a:t>
            </a:r>
          </a:p>
          <a:p>
            <a:pPr algn="ctr"/>
            <a:r>
              <a:rPr lang="bn-BD" sz="2800" b="1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মোবাইল-০১৯১৬৩১৬১৬০</a:t>
            </a:r>
            <a:endParaRPr lang="en-US" sz="2800" b="1" dirty="0" smtClean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saifulpcakkelpur@gmail.com</a:t>
            </a: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8" t="1999" r="3331" b="2011"/>
          <a:stretch/>
        </p:blipFill>
        <p:spPr>
          <a:xfrm>
            <a:off x="4857751" y="1059027"/>
            <a:ext cx="3900488" cy="485599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5214938" y="3045250"/>
            <a:ext cx="3228975" cy="1877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(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কাইদ) </a:t>
            </a:r>
            <a:endParaRPr lang="bn-BD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r>
              <a:rPr lang="bn-BD" sz="40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164" y="974009"/>
            <a:ext cx="2586036" cy="2312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7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A3EE-D2B2-464B-BEE7-483FE63297FC}" type="datetime10">
              <a:rPr lang="bn-BD" smtClean="0"/>
              <a:t>বুধবার, 07 সেপ্টেম্বর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95341" y="104719"/>
            <a:ext cx="648296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1901" y="5571413"/>
            <a:ext cx="6062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মৃত্যুর পরের জীবনকে কী বলে</a:t>
            </a:r>
            <a:r>
              <a:rPr lang="bn-IN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6979" y="5545238"/>
            <a:ext cx="6192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আমাদের শেষ ঠিকানা কোথায়</a:t>
            </a:r>
            <a:r>
              <a:rPr lang="bn-IN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7" y="824732"/>
            <a:ext cx="3513730" cy="4435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100" y="824731"/>
            <a:ext cx="3971499" cy="446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7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4313" y="6394399"/>
            <a:ext cx="2744299" cy="372161"/>
          </a:xfrm>
        </p:spPr>
        <p:txBody>
          <a:bodyPr/>
          <a:lstStyle/>
          <a:p>
            <a:fld id="{BD5D4128-3DA5-4423-81B9-A539F43574E4}" type="datetime10">
              <a:rPr lang="bn-BD" smtClean="0"/>
              <a:t>বুধবার, 07 সেপ্টেম্বর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600804" y="319123"/>
            <a:ext cx="5463384" cy="63748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  </a:t>
            </a:r>
            <a:endParaRPr lang="en-US" sz="540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591" y="1081789"/>
            <a:ext cx="5106597" cy="34788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316" y="4862429"/>
            <a:ext cx="4591691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6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বুধবার, 07 সেপ্টেম্বর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" y="1331560"/>
            <a:ext cx="624840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" y="2228850"/>
            <a:ext cx="8852784" cy="264687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আখিরাত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 </a:t>
            </a:r>
            <a:endPara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 বিশ্বাসের গুরুত্ব ব্যাখ্যা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/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আখিরাতের পর্যায় সমূহ বর্ণনা করতে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55509" y="201682"/>
            <a:ext cx="2851737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06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বুধবার, 07 সেপ্টেম্বর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906" y="775095"/>
            <a:ext cx="4475112" cy="32396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9928" y="152932"/>
            <a:ext cx="4007828" cy="5486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আখিরাত অর্থ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–পরকাল।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21056" y="4108189"/>
            <a:ext cx="4351481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ইহকালের পরের জীবনই হলো পরকাল।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7911" y="5322508"/>
            <a:ext cx="845776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অর্থাৎ মানুষের মৃত্যুর  পরবর্তী জীবনকে বলা হয় আখিরাত।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292417" y="4093901"/>
            <a:ext cx="4097438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দুনিয়ার জীবনকে বলা হয় ইহকাল। 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64" y="816878"/>
            <a:ext cx="4032629" cy="31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4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বুধবার, 07 সেপ্টেম্বর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3172" y="695166"/>
            <a:ext cx="7875874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আখিরাতের জীবন সম্পর্কে আল্লাহ </a:t>
            </a:r>
            <a:r>
              <a:rPr lang="bn-BD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বলেন-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092"/>
          <a:stretch/>
        </p:blipFill>
        <p:spPr>
          <a:xfrm>
            <a:off x="228822" y="4400920"/>
            <a:ext cx="8743556" cy="1057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113" y="4271512"/>
            <a:ext cx="8739265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অর্থ: ‘এ দুনিয়ার জীবনতো অস্থায়ী উপভোগের বস্তুমাত্র। আর নিঃসন্দেহে আখিরাতই হলো চিরস্থায়ী আবাস।’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(সূরা আল মুমিন, আয়াত ৩৯ )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097" y="1689518"/>
            <a:ext cx="3937724" cy="2331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139" y="1689518"/>
            <a:ext cx="3740907" cy="233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4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FFD7B-8825-402A-BBD0-D3C94D1B8D5F}" type="datetime10">
              <a:rPr lang="bn-BD" smtClean="0"/>
              <a:t>বুধবার, 07 সেপ্টেম্বর 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19518" y="1362587"/>
            <a:ext cx="7238999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Wave1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IN" b="1" spc="51" dirty="0" smtClean="0">
                <a:ln w="11430"/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 মোনযোগ দিয়ে দেখ এবং বল</a:t>
            </a:r>
            <a:r>
              <a:rPr lang="en-US" b="1" spc="51" dirty="0" smtClean="0">
                <a:ln w="11430"/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endParaRPr lang="en-US" b="1" spc="51" dirty="0">
              <a:ln w="11430"/>
              <a:solidFill>
                <a:srgbClr val="0000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7152" y="5303075"/>
            <a:ext cx="5782386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bn-IN" sz="5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জীবনকে কী বলে? </a:t>
            </a:r>
            <a:endParaRPr lang="en-US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5341" y="5257261"/>
            <a:ext cx="6477084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bn-IN" sz="48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জীবনের শুরু আছে শেষ নাই। 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5341" y="235173"/>
            <a:ext cx="53908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0"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rtlCol="0" anchor="ctr" anchorCtr="0">
            <a:noAutofit/>
          </a:bodyPr>
          <a:lstStyle/>
          <a:p>
            <a:r>
              <a:rPr lang="bn-IN" sz="54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66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আখিরাত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09825" y="2328863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2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/>
      <p:bldP spid="9" grpId="0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1733</TotalTime>
  <Words>1122</Words>
  <Application>Microsoft Office PowerPoint</Application>
  <PresentationFormat>On-screen Show (4:3)</PresentationFormat>
  <Paragraphs>232</Paragraphs>
  <Slides>29</Slides>
  <Notes>19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saiful</dc:creator>
  <cp:lastModifiedBy>User</cp:lastModifiedBy>
  <cp:revision>453</cp:revision>
  <dcterms:created xsi:type="dcterms:W3CDTF">2014-10-17T17:34:05Z</dcterms:created>
  <dcterms:modified xsi:type="dcterms:W3CDTF">2016-09-07T09:17:43Z</dcterms:modified>
  <cp:contentStatus/>
</cp:coreProperties>
</file>